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1254" r:id="rId3"/>
    <p:sldId id="1255" r:id="rId4"/>
    <p:sldId id="1256" r:id="rId5"/>
    <p:sldId id="1257" r:id="rId6"/>
    <p:sldId id="1258" r:id="rId7"/>
    <p:sldId id="1259" r:id="rId8"/>
    <p:sldId id="1260" r:id="rId9"/>
    <p:sldId id="1261" r:id="rId10"/>
    <p:sldId id="1262" r:id="rId11"/>
    <p:sldId id="1263" r:id="rId12"/>
    <p:sldId id="1264" r:id="rId13"/>
    <p:sldId id="1265" r:id="rId14"/>
    <p:sldId id="1266" r:id="rId15"/>
    <p:sldId id="1267" r:id="rId16"/>
    <p:sldId id="1268" r:id="rId17"/>
    <p:sldId id="1269" r:id="rId18"/>
    <p:sldId id="1270" r:id="rId19"/>
    <p:sldId id="1294" r:id="rId20"/>
    <p:sldId id="1271" r:id="rId21"/>
    <p:sldId id="1272" r:id="rId22"/>
    <p:sldId id="1273" r:id="rId23"/>
    <p:sldId id="1274" r:id="rId24"/>
    <p:sldId id="1295" r:id="rId25"/>
    <p:sldId id="1275" r:id="rId26"/>
    <p:sldId id="1280" r:id="rId27"/>
    <p:sldId id="1276" r:id="rId28"/>
    <p:sldId id="1277" r:id="rId29"/>
    <p:sldId id="1278" r:id="rId30"/>
    <p:sldId id="1279" r:id="rId31"/>
    <p:sldId id="1296" r:id="rId32"/>
    <p:sldId id="1281" r:id="rId33"/>
    <p:sldId id="1282" r:id="rId34"/>
    <p:sldId id="1283" r:id="rId35"/>
    <p:sldId id="1284" r:id="rId36"/>
    <p:sldId id="1285" r:id="rId37"/>
    <p:sldId id="1286" r:id="rId38"/>
    <p:sldId id="1297" r:id="rId39"/>
    <p:sldId id="1287" r:id="rId40"/>
    <p:sldId id="1298" r:id="rId41"/>
    <p:sldId id="1288" r:id="rId42"/>
    <p:sldId id="1289" r:id="rId43"/>
    <p:sldId id="1290" r:id="rId44"/>
    <p:sldId id="1292" r:id="rId45"/>
    <p:sldId id="1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E78B8-D7C3-B943-9BED-F600FE9563F1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23E4-AA45-E146-BC62-912879ADE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5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4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6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C68D3B3-9121-2E4A-B105-E4A9DBF10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110" y="6295230"/>
            <a:ext cx="1344238" cy="537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39"/>
            <a:ext cx="10515600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9602"/>
            <a:ext cx="10515600" cy="4817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5E28C6-4464-5C4B-9059-61DDC46A38AF}"/>
              </a:ext>
            </a:extLst>
          </p:cNvPr>
          <p:cNvCxnSpPr>
            <a:cxnSpLocks/>
          </p:cNvCxnSpPr>
          <p:nvPr userDrawn="1"/>
        </p:nvCxnSpPr>
        <p:spPr>
          <a:xfrm>
            <a:off x="381000" y="6243223"/>
            <a:ext cx="11430000" cy="0"/>
          </a:xfrm>
          <a:prstGeom prst="line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3C63F8-726B-7D44-8526-2D1037727E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56350"/>
            <a:ext cx="1639959" cy="4154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203263-CF4F-7E49-B01F-7159DAA27850}"/>
              </a:ext>
            </a:extLst>
          </p:cNvPr>
          <p:cNvCxnSpPr>
            <a:cxnSpLocks/>
          </p:cNvCxnSpPr>
          <p:nvPr userDrawn="1"/>
        </p:nvCxnSpPr>
        <p:spPr>
          <a:xfrm>
            <a:off x="381000" y="1095367"/>
            <a:ext cx="11430000" cy="0"/>
          </a:xfrm>
          <a:prstGeom prst="line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0A0905-8025-3547-8D04-1F12CEE6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1514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pPr algn="ctr"/>
            <a:fld id="{1BDEFB7E-E985-B340-B384-0CE0E85F6ED7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2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4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0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773" y="658282"/>
            <a:ext cx="9606455" cy="2387600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A New Approach to Detecting Frame Deletion in H.264 Encoded Digital Video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38253"/>
            <a:ext cx="9144000" cy="224648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800" b="1" i="1" dirty="0"/>
              <a:t>Hunter Kippen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Advisor: Dr. Matthew </a:t>
            </a:r>
            <a:r>
              <a:rPr lang="en-US" sz="2600" dirty="0" err="1"/>
              <a:t>Stamm</a:t>
            </a:r>
            <a:endParaRPr lang="en-US" sz="2600" dirty="0"/>
          </a:p>
          <a:p>
            <a:pPr>
              <a:spcBef>
                <a:spcPts val="400"/>
              </a:spcBef>
            </a:pPr>
            <a:r>
              <a:rPr lang="en-US" sz="2600" dirty="0"/>
              <a:t>Drexel University</a:t>
            </a:r>
          </a:p>
          <a:p>
            <a:pPr>
              <a:spcBef>
                <a:spcPts val="4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600" dirty="0"/>
              <a:t>hmk64@drexel.edu</a:t>
            </a:r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9AD3-967B-094C-9BA3-75E0F82D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656" y="4950429"/>
            <a:ext cx="2497165" cy="99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97DA1-E35F-1246-B644-1D2550B0E4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8" y="5105907"/>
            <a:ext cx="2712071" cy="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0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1291-9F6C-BD47-A6CC-EFC2C0C4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4790-4A3C-484F-8323-4FB8286B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extract estimate of temporal fingerprint</a:t>
            </a:r>
          </a:p>
          <a:p>
            <a:r>
              <a:rPr lang="en-US" dirty="0"/>
              <a:t>Process incoming          to estimate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         estimate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55DA7-AA29-3848-BC44-D8D1E79E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89" y="1898271"/>
            <a:ext cx="609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8553C-D33D-4845-9FC8-4FE704E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25" y="1898271"/>
            <a:ext cx="7747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DFB77-1922-0C47-B6FE-1DE92027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2627440"/>
            <a:ext cx="60706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C1054B-2A2E-6A4B-B5C8-83722A52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0" y="3331442"/>
            <a:ext cx="37338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77FF5-2191-CD4A-8D4C-F0875A7D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8669" y="3958028"/>
            <a:ext cx="6096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F78B6C-8991-A542-9D8B-7953D629E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689" y="3958028"/>
            <a:ext cx="6096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F698B3-06AA-AC44-8468-C8BD3EE40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700" y="4686495"/>
            <a:ext cx="4089400" cy="381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1D2A1-3BE0-D44A-B83C-DB6AF7BC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5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BC14-BCAE-B048-B61F-72A0481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7526-DE38-B248-AEAB-27E0D272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Reframe hypothesis test in terms of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a decision function based on the energy of                                [</a:t>
            </a:r>
            <a:r>
              <a:rPr lang="en-US" dirty="0" err="1"/>
              <a:t>Stamm</a:t>
            </a:r>
            <a:r>
              <a:rPr lang="en-US" dirty="0"/>
              <a:t> et al. 2012]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0B33E-BD48-6B49-ACE7-FAA40E4F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06" y="1385835"/>
            <a:ext cx="609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87C8FF-99BE-F042-9A9D-855D26A4D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0" y="2000198"/>
            <a:ext cx="57277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CDA1F-9229-3340-8E41-2F355125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22" y="3457549"/>
            <a:ext cx="6096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D35EE-7D9B-F24A-922B-284727450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70" y="4417961"/>
            <a:ext cx="5740400" cy="10922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2D393F-35DF-0D4B-B1DF-FC2D7042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5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38B8-5C9D-6840-A385-80DFAC99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DBBDD-2E6E-7B45-B7E8-261ECAEB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Decision function formulated for </a:t>
            </a:r>
            <a:r>
              <a:rPr lang="en-US" i="1" dirty="0">
                <a:solidFill>
                  <a:srgbClr val="0432FF"/>
                </a:solidFill>
              </a:rPr>
              <a:t>MPEG-2</a:t>
            </a:r>
            <a:r>
              <a:rPr lang="en-US" dirty="0"/>
              <a:t> video</a:t>
            </a:r>
          </a:p>
          <a:p>
            <a:r>
              <a:rPr lang="en-US" dirty="0"/>
              <a:t>H.264 standard </a:t>
            </a:r>
            <a:r>
              <a:rPr lang="en-US" i="1" dirty="0">
                <a:solidFill>
                  <a:srgbClr val="0432FF"/>
                </a:solidFill>
              </a:rPr>
              <a:t>updates</a:t>
            </a:r>
            <a:r>
              <a:rPr lang="en-US" dirty="0"/>
              <a:t> inter-frame prediction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i="1" dirty="0">
                <a:solidFill>
                  <a:srgbClr val="0432FF"/>
                </a:solidFill>
              </a:rPr>
              <a:t>unclear</a:t>
            </a:r>
            <a:r>
              <a:rPr lang="en-US" dirty="0"/>
              <a:t> whether the frame deletion fingerprint is expressed in H.264 encoded video.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300A2-A365-0A4A-AD0C-A0D3641A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235" y="2301705"/>
            <a:ext cx="5163529" cy="28132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362FF-F5C5-B245-A698-98B8D75B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7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1498-F27A-504E-9220-304DB8B9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2803E-11A9-8D40-80C9-4225F447D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detector performance on H.264 video requires a dataset</a:t>
            </a:r>
          </a:p>
          <a:p>
            <a:r>
              <a:rPr lang="en-US" dirty="0"/>
              <a:t>The dataset was gathered using one camera model</a:t>
            </a:r>
          </a:p>
          <a:p>
            <a:pPr lvl="1"/>
            <a:r>
              <a:rPr lang="en-US" dirty="0"/>
              <a:t>ASUS </a:t>
            </a:r>
            <a:r>
              <a:rPr lang="en-US" dirty="0" err="1"/>
              <a:t>ZenFone</a:t>
            </a:r>
            <a:r>
              <a:rPr lang="en-US" dirty="0"/>
              <a:t> 3 Laser</a:t>
            </a:r>
          </a:p>
          <a:p>
            <a:pPr lvl="1"/>
            <a:r>
              <a:rPr lang="en-US" dirty="0"/>
              <a:t>257 - 5 second long videos</a:t>
            </a:r>
          </a:p>
          <a:p>
            <a:pPr lvl="1"/>
            <a:r>
              <a:rPr lang="en-US" dirty="0"/>
              <a:t>Variety of lighting conditions (indoor &amp; outdoor)</a:t>
            </a:r>
          </a:p>
          <a:p>
            <a:pPr lvl="1"/>
            <a:r>
              <a:rPr lang="en-US" dirty="0"/>
              <a:t>Variety of motion and scene content</a:t>
            </a:r>
          </a:p>
          <a:p>
            <a:r>
              <a:rPr lang="en-US" dirty="0"/>
              <a:t>For each video in the dataset, we</a:t>
            </a:r>
          </a:p>
          <a:p>
            <a:pPr lvl="1"/>
            <a:r>
              <a:rPr lang="en-US" dirty="0"/>
              <a:t>Decoded the video</a:t>
            </a:r>
          </a:p>
          <a:p>
            <a:pPr lvl="1"/>
            <a:r>
              <a:rPr lang="en-US" dirty="0"/>
              <a:t>Removed the first 15 frames (Half GOP)</a:t>
            </a:r>
          </a:p>
          <a:p>
            <a:pPr lvl="1"/>
            <a:r>
              <a:rPr lang="en-US" dirty="0"/>
              <a:t>Reencoded the video using the same encoding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36959-DA77-A64E-80C8-D2CCF1A6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5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DE44-EFF7-3743-A521-85645CBD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FC4340-497E-F948-8BA1-E618D385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3"/>
          <a:stretch/>
        </p:blipFill>
        <p:spPr>
          <a:xfrm>
            <a:off x="6273608" y="1550535"/>
            <a:ext cx="5037063" cy="37188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348442-B663-4C47-8320-A39CA8EC1933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Fingerprint is </a:t>
            </a:r>
            <a:r>
              <a:rPr lang="en-US" i="1" dirty="0">
                <a:solidFill>
                  <a:srgbClr val="0432FF"/>
                </a:solidFill>
              </a:rPr>
              <a:t>not strongly expressed </a:t>
            </a:r>
            <a:r>
              <a:rPr lang="en-US" dirty="0"/>
              <a:t>in H.264 video</a:t>
            </a:r>
          </a:p>
          <a:p>
            <a:r>
              <a:rPr lang="en-US" dirty="0"/>
              <a:t>We need new prediction error extraction methods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433532-588C-4145-A150-E104DE605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285" y="1391667"/>
            <a:ext cx="4919138" cy="353624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3F164-18F8-004E-B92B-D9F2A7E192F9}"/>
              </a:ext>
            </a:extLst>
          </p:cNvPr>
          <p:cNvSpPr txBox="1"/>
          <p:nvPr/>
        </p:nvSpPr>
        <p:spPr>
          <a:xfrm>
            <a:off x="1657350" y="4840530"/>
            <a:ext cx="3458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*Figure reprinted with permission from </a:t>
            </a:r>
            <a:r>
              <a:rPr lang="en-US" sz="1200" dirty="0" err="1">
                <a:solidFill>
                  <a:schemeClr val="accent3"/>
                </a:solidFill>
              </a:rPr>
              <a:t>Stamm</a:t>
            </a:r>
            <a:r>
              <a:rPr lang="en-US" sz="1200" dirty="0">
                <a:solidFill>
                  <a:schemeClr val="accent3"/>
                </a:solidFill>
              </a:rPr>
              <a:t> et 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C49BA-B8D1-D648-977B-0CA3B1AE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1514"/>
            <a:ext cx="2743200" cy="365125"/>
          </a:xfrm>
        </p:spPr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22745-FFD4-E443-AE07-D6DF4389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1240102"/>
            <a:ext cx="10072089" cy="23429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6B0D-6D7A-8041-A9A6-4248D69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Frame deletion detection can be thought of as a </a:t>
            </a:r>
            <a:r>
              <a:rPr lang="en-US" i="1" dirty="0">
                <a:solidFill>
                  <a:srgbClr val="0432FF"/>
                </a:solidFill>
              </a:rPr>
              <a:t>binary classification problem</a:t>
            </a:r>
          </a:p>
          <a:p>
            <a:r>
              <a:rPr lang="en-US" dirty="0"/>
              <a:t>Given a video </a:t>
            </a:r>
            <a:r>
              <a:rPr lang="en-US" i="1" dirty="0"/>
              <a:t>V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4FC9E-761C-9C40-A011-0F998DB2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39"/>
            <a:ext cx="10763250" cy="1325563"/>
          </a:xfrm>
        </p:spPr>
        <p:txBody>
          <a:bodyPr/>
          <a:lstStyle/>
          <a:p>
            <a:r>
              <a:rPr lang="en-US" dirty="0"/>
              <a:t>General Frame Deletion Detection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50D9F-74CB-494E-BD03-7723272A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66598"/>
            <a:ext cx="10452100" cy="863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70E7D-A10A-8D4F-8C5A-E2B42B4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58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22745-FFD4-E443-AE07-D6DF4389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1240102"/>
            <a:ext cx="10072089" cy="2342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4FC9E-761C-9C40-A011-0F998DB2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39"/>
            <a:ext cx="10763250" cy="1325563"/>
          </a:xfrm>
        </p:spPr>
        <p:txBody>
          <a:bodyPr/>
          <a:lstStyle/>
          <a:p>
            <a:r>
              <a:rPr lang="en-US" dirty="0"/>
              <a:t>General Frame Deletion Detection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88D0F-E576-C94C-B093-6791D8EE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87703"/>
            <a:ext cx="10763251" cy="7527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481A2-D28F-B44D-BF89-F75CB050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6B0D-6D7A-8041-A9A6-4248D69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0432FF"/>
              </a:solidFill>
            </a:endParaRPr>
          </a:p>
          <a:p>
            <a:r>
              <a:rPr lang="en-US" dirty="0"/>
              <a:t>Given extracted features </a:t>
            </a:r>
            <a:r>
              <a:rPr lang="en-US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170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4F92-0EE1-7A43-A3E5-FE479B5D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51F0-5768-134A-874F-1CF552749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source videos have been initially compressed using H.264 or MPEG-4</a:t>
            </a:r>
          </a:p>
          <a:p>
            <a:r>
              <a:rPr lang="en-US" dirty="0"/>
              <a:t>Altered video undergoes </a:t>
            </a:r>
            <a:r>
              <a:rPr lang="en-US" i="1" dirty="0">
                <a:solidFill>
                  <a:srgbClr val="0432FF"/>
                </a:solidFill>
              </a:rPr>
              <a:t>recompression</a:t>
            </a:r>
            <a:r>
              <a:rPr lang="en-US" dirty="0"/>
              <a:t> using H.264 </a:t>
            </a:r>
            <a:r>
              <a:rPr lang="en-US" i="1" dirty="0"/>
              <a:t>after</a:t>
            </a:r>
            <a:r>
              <a:rPr lang="en-US" dirty="0"/>
              <a:t> frame deletion</a:t>
            </a:r>
          </a:p>
          <a:p>
            <a:r>
              <a:rPr lang="en-US" dirty="0"/>
              <a:t>GOP structure of reencoded video matches original video</a:t>
            </a:r>
          </a:p>
          <a:p>
            <a:r>
              <a:rPr lang="en-US" dirty="0"/>
              <a:t>Videos are of </a:t>
            </a:r>
            <a:r>
              <a:rPr lang="en-US" i="1" dirty="0">
                <a:solidFill>
                  <a:srgbClr val="0432FF"/>
                </a:solidFill>
              </a:rPr>
              <a:t>sufficient length</a:t>
            </a:r>
          </a:p>
          <a:p>
            <a:r>
              <a:rPr lang="en-US" dirty="0"/>
              <a:t>Frame deletion does not occur at the </a:t>
            </a:r>
            <a:r>
              <a:rPr lang="en-US" i="1" dirty="0">
                <a:solidFill>
                  <a:srgbClr val="0432FF"/>
                </a:solidFill>
              </a:rPr>
              <a:t>end</a:t>
            </a:r>
            <a:r>
              <a:rPr lang="en-US" dirty="0"/>
              <a:t> of the video</a:t>
            </a:r>
          </a:p>
          <a:p>
            <a:r>
              <a:rPr lang="en-US" dirty="0"/>
              <a:t>The number of frames deleted is not a multiple of a full GOP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4D2C1-1B65-9E46-A10E-9AAB072F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2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94D1-9B78-1E4E-82E8-9E8E42C2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7CA4-6A03-4D48-B8A7-D4C05A99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will not need physical access to devices</a:t>
            </a:r>
          </a:p>
          <a:p>
            <a:r>
              <a:rPr lang="en-US" dirty="0"/>
              <a:t>Function on videos of any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Resolution</a:t>
            </a:r>
          </a:p>
          <a:p>
            <a:pPr lvl="1"/>
            <a:r>
              <a:rPr lang="en-US" dirty="0"/>
              <a:t>Frame rate</a:t>
            </a:r>
          </a:p>
          <a:p>
            <a:pPr lvl="1"/>
            <a:r>
              <a:rPr lang="en-US" dirty="0"/>
              <a:t>GOP structure</a:t>
            </a:r>
          </a:p>
          <a:p>
            <a:pPr lvl="1"/>
            <a:endParaRPr lang="en-US" dirty="0"/>
          </a:p>
          <a:p>
            <a:r>
              <a:rPr lang="en-US" i="1" dirty="0">
                <a:solidFill>
                  <a:srgbClr val="0432FF"/>
                </a:solidFill>
              </a:rPr>
              <a:t>Data driven approach</a:t>
            </a:r>
          </a:p>
          <a:p>
            <a:pPr lvl="1"/>
            <a:r>
              <a:rPr lang="en-US" dirty="0"/>
              <a:t>Labeled Dataset required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35FC0-9F57-474D-AEFC-13DDEBF1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9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E9DF-4CA1-3D41-B6C2-02494FC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D412E-0078-EB4D-9B02-CB9DA051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1E5CB-01FE-BC41-8F5A-9335DC6B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2257513"/>
            <a:ext cx="10072089" cy="2342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E0AB12-FB6E-014B-9B8F-EA34BD0584A3}"/>
              </a:ext>
            </a:extLst>
          </p:cNvPr>
          <p:cNvSpPr/>
          <p:nvPr/>
        </p:nvSpPr>
        <p:spPr>
          <a:xfrm>
            <a:off x="3445330" y="2873828"/>
            <a:ext cx="1360715" cy="9470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4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CatvsCrab.mp4">
            <a:hlinkClick r:id="" action="ppaction://media"/>
            <a:extLst>
              <a:ext uri="{FF2B5EF4-FFF2-40B4-BE49-F238E27FC236}">
                <a16:creationId xmlns:a16="http://schemas.microsoft.com/office/drawing/2014/main" id="{8BEEE503-2D3E-A048-81E8-11C6E261DF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12924" y="1359602"/>
            <a:ext cx="8566151" cy="481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BAB62-05DD-FB47-8A6B-A943D55F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Tampering</a:t>
            </a:r>
          </a:p>
        </p:txBody>
      </p:sp>
      <p:pic>
        <p:nvPicPr>
          <p:cNvPr id="4" name="Online Media 3" descr="CatVsCrab_edited.mp4">
            <a:hlinkClick r:id="" action="ppaction://media"/>
            <a:extLst>
              <a:ext uri="{FF2B5EF4-FFF2-40B4-BE49-F238E27FC236}">
                <a16:creationId xmlns:a16="http://schemas.microsoft.com/office/drawing/2014/main" id="{94B25B85-AC17-8447-9204-D8B9926FDFE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2925" y="1358900"/>
            <a:ext cx="8566150" cy="481806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65A859-6D6A-954E-8291-8055932691F0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Digital videos are used as evidence of events</a:t>
            </a:r>
          </a:p>
          <a:p>
            <a:r>
              <a:rPr lang="en-US" dirty="0"/>
              <a:t>Software can create </a:t>
            </a:r>
            <a:r>
              <a:rPr lang="en-US" i="1" dirty="0">
                <a:solidFill>
                  <a:srgbClr val="0432FF"/>
                </a:solidFill>
              </a:rPr>
              <a:t>perceptually undetectable</a:t>
            </a:r>
            <a:r>
              <a:rPr lang="en-US" dirty="0"/>
              <a:t> forgeries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CB83C-ABE6-FD40-AC7E-0FCA3BD0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203 L 0 -0.1113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A4B8-B887-8941-853D-E7327397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C6CE9-E870-9C4D-A35C-F570CEE79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proposed method should </a:t>
            </a:r>
            <a:r>
              <a:rPr lang="en-US" i="1" dirty="0">
                <a:solidFill>
                  <a:srgbClr val="0432FF"/>
                </a:solidFill>
              </a:rPr>
              <a:t>maximize</a:t>
            </a:r>
            <a:r>
              <a:rPr lang="en-US" dirty="0"/>
              <a:t> the probability of observing a cross-GOP prediction</a:t>
            </a:r>
          </a:p>
          <a:p>
            <a:r>
              <a:rPr lang="en-US" dirty="0"/>
              <a:t>Instead of directly observing P-frame prediction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87407-015C-7242-BC4F-7B860B25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86415"/>
            <a:ext cx="6553200" cy="3067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DAFF6-DF80-FB43-A49C-22FDED5E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984EF6-1E2A-7243-9811-7E3F91BA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208594"/>
            <a:ext cx="51181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DC363-1DF5-4045-B123-9573D826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091F0-26CA-F64A-883F-E503A34D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i="1" dirty="0">
                <a:solidFill>
                  <a:srgbClr val="0432FF"/>
                </a:solidFill>
              </a:rPr>
              <a:t>absolute</a:t>
            </a:r>
            <a:r>
              <a:rPr lang="en-US" dirty="0"/>
              <a:t> error of each mapping stored as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Keep only the </a:t>
            </a:r>
            <a:r>
              <a:rPr lang="en-US" i="1" dirty="0">
                <a:solidFill>
                  <a:srgbClr val="0432FF"/>
                </a:solidFill>
              </a:rPr>
              <a:t>minimum</a:t>
            </a:r>
            <a:r>
              <a:rPr lang="en-US" dirty="0"/>
              <a:t> value of each row in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01794-CAD0-3347-A300-D5A98D27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0" y="1408242"/>
            <a:ext cx="825500" cy="38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0CCDF-344A-804E-B965-D2AF70691411}"/>
              </a:ext>
            </a:extLst>
          </p:cNvPr>
          <p:cNvSpPr txBox="1"/>
          <p:nvPr/>
        </p:nvSpPr>
        <p:spPr>
          <a:xfrm>
            <a:off x="1968500" y="3169981"/>
            <a:ext cx="184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Macroblock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83EDD-0AF9-A249-B040-47BAAC1D9BAF}"/>
              </a:ext>
            </a:extLst>
          </p:cNvPr>
          <p:cNvSpPr txBox="1"/>
          <p:nvPr/>
        </p:nvSpPr>
        <p:spPr>
          <a:xfrm>
            <a:off x="4247353" y="3169981"/>
            <a:ext cx="254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Previous anchor 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61A1E7-562D-184C-AD07-F5A31178E9BA}"/>
              </a:ext>
            </a:extLst>
          </p:cNvPr>
          <p:cNvCxnSpPr>
            <a:cxnSpLocks/>
          </p:cNvCxnSpPr>
          <p:nvPr/>
        </p:nvCxnSpPr>
        <p:spPr>
          <a:xfrm flipV="1">
            <a:off x="3314700" y="2806700"/>
            <a:ext cx="409176" cy="361065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7AA83F-616E-0F4E-AE6C-5385C463BC5B}"/>
              </a:ext>
            </a:extLst>
          </p:cNvPr>
          <p:cNvCxnSpPr>
            <a:cxnSpLocks/>
          </p:cNvCxnSpPr>
          <p:nvPr/>
        </p:nvCxnSpPr>
        <p:spPr>
          <a:xfrm flipH="1" flipV="1">
            <a:off x="4040616" y="2806701"/>
            <a:ext cx="328184" cy="361064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07462CB-0A78-A145-B372-31BE82451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50" y="3909479"/>
            <a:ext cx="825500" cy="44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C85E3D-BCFC-8342-A502-E18594EE6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50" y="4767874"/>
            <a:ext cx="7073900" cy="8763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80E1C-3FB6-9648-B2C3-901E2615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02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BB17-3E1D-DC40-8ED4-E37F89A3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71AF2-2E95-5843-9C08-2F896E13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</a:t>
            </a:r>
            <a:r>
              <a:rPr lang="en-US" i="1" dirty="0">
                <a:solidFill>
                  <a:srgbClr val="0432FF"/>
                </a:solidFill>
              </a:rPr>
              <a:t>average error </a:t>
            </a:r>
            <a:r>
              <a:rPr lang="en-US" dirty="0"/>
              <a:t>for each previous anchor frame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Report the </a:t>
            </a:r>
            <a:r>
              <a:rPr lang="en-US" i="1" dirty="0">
                <a:solidFill>
                  <a:srgbClr val="0432FF"/>
                </a:solidFill>
              </a:rPr>
              <a:t>maximum </a:t>
            </a:r>
            <a:r>
              <a:rPr lang="en-US" dirty="0"/>
              <a:t>value of </a:t>
            </a:r>
            <a:endParaRPr lang="en-US" i="1" dirty="0">
              <a:solidFill>
                <a:srgbClr val="0432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26EE-9279-0B4D-B1D1-D7F4AA96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2227965"/>
            <a:ext cx="36068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12193-B54D-2242-9D60-4140C3A7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3454400"/>
            <a:ext cx="7239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B03B9-316D-8B41-8F97-3D488D8E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0" y="4538266"/>
            <a:ext cx="2832100" cy="558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7CE89-110B-8246-A477-33C32036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72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81E7-8EF9-BD43-9408-AD83876D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8241A4-C6D9-3E4A-823A-F2EF924FF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9020" y="1359602"/>
            <a:ext cx="4613960" cy="48180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D4B15-CBFB-2348-9735-0A7B7CB2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A9058-B10C-0445-89A6-9BE8E06F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26" y="5577908"/>
            <a:ext cx="2489665" cy="4912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630C52-0008-364A-A28C-41916B65BEBA}"/>
              </a:ext>
            </a:extLst>
          </p:cNvPr>
          <p:cNvCxnSpPr>
            <a:cxnSpLocks/>
          </p:cNvCxnSpPr>
          <p:nvPr/>
        </p:nvCxnSpPr>
        <p:spPr>
          <a:xfrm>
            <a:off x="7795846" y="5753187"/>
            <a:ext cx="539261" cy="0"/>
          </a:xfrm>
          <a:prstGeom prst="straightConnector1">
            <a:avLst/>
          </a:prstGeom>
          <a:ln w="41275" cap="flat">
            <a:solidFill>
              <a:srgbClr val="FF0000"/>
            </a:solidFill>
            <a:miter lim="800000"/>
            <a:tailEnd type="stealt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3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E9DF-4CA1-3D41-B6C2-02494FC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D412E-0078-EB4D-9B02-CB9DA051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1E5CB-01FE-BC41-8F5A-9335DC6B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2257513"/>
            <a:ext cx="10072089" cy="2342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E0AB12-FB6E-014B-9B8F-EA34BD0584A3}"/>
              </a:ext>
            </a:extLst>
          </p:cNvPr>
          <p:cNvSpPr/>
          <p:nvPr/>
        </p:nvSpPr>
        <p:spPr>
          <a:xfrm>
            <a:off x="6030683" y="2890154"/>
            <a:ext cx="1360715" cy="9470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0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0ACE-EE62-D64A-9D6B-567B2829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45CB-86A3-6943-B7B1-0BC2F7CF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Video capture conditions </a:t>
            </a:r>
            <a:r>
              <a:rPr lang="en-US" i="1" dirty="0">
                <a:solidFill>
                  <a:srgbClr val="0432FF"/>
                </a:solidFill>
              </a:rPr>
              <a:t>affect</a:t>
            </a:r>
            <a:r>
              <a:rPr lang="en-US" dirty="0"/>
              <a:t> estimated fingerprint energy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383BA-6D64-6D44-95B2-369E7893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DDDA7A-229F-644D-81EF-5492EF16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02" y="1155051"/>
            <a:ext cx="7460796" cy="42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88C5-F332-4E4E-908E-E2847603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20A70-01E1-6D4B-A639-1E0274F6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further illustrate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B7D84-5847-824A-9BB0-3AD0EB78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934F7-10B4-7A44-90DD-8411FF70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73" y="1761802"/>
            <a:ext cx="7789253" cy="44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4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5B65-F2D7-FE41-9B04-7144CA8A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D1C4-0067-4947-9ECE-A63753AD6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in capture conditions can result in </a:t>
            </a:r>
            <a:r>
              <a:rPr lang="en-US" i="1" dirty="0">
                <a:solidFill>
                  <a:srgbClr val="0432FF"/>
                </a:solidFill>
              </a:rPr>
              <a:t>misclassifications</a:t>
            </a:r>
          </a:p>
          <a:p>
            <a:r>
              <a:rPr lang="en-US" dirty="0"/>
              <a:t>Require some </a:t>
            </a:r>
            <a:r>
              <a:rPr lang="en-US" i="1" dirty="0">
                <a:solidFill>
                  <a:srgbClr val="0432FF"/>
                </a:solidFill>
              </a:rPr>
              <a:t>statistical representation </a:t>
            </a:r>
            <a:r>
              <a:rPr lang="en-US" dirty="0"/>
              <a:t>of</a:t>
            </a:r>
          </a:p>
          <a:p>
            <a:pPr lvl="1"/>
            <a:r>
              <a:rPr lang="en-US" dirty="0"/>
              <a:t>The inferred prediction error sequence</a:t>
            </a:r>
          </a:p>
          <a:p>
            <a:pPr lvl="1"/>
            <a:r>
              <a:rPr lang="en-US" dirty="0"/>
              <a:t>The estimated fingerprint signal</a:t>
            </a:r>
          </a:p>
          <a:p>
            <a:pPr lvl="1"/>
            <a:endParaRPr lang="en-US" dirty="0"/>
          </a:p>
          <a:p>
            <a:r>
              <a:rPr lang="en-US" dirty="0"/>
              <a:t>Over the span of a few seconds, the sequences can be </a:t>
            </a:r>
            <a:r>
              <a:rPr lang="en-US" i="1" dirty="0">
                <a:solidFill>
                  <a:srgbClr val="0432FF"/>
                </a:solidFill>
              </a:rPr>
              <a:t>wide-sense stationary</a:t>
            </a:r>
          </a:p>
          <a:p>
            <a:r>
              <a:rPr lang="en-US" dirty="0"/>
              <a:t>We propose modeling the sequences as an </a:t>
            </a:r>
            <a:r>
              <a:rPr lang="en-US" i="1" dirty="0">
                <a:solidFill>
                  <a:srgbClr val="0432FF"/>
                </a:solidFill>
              </a:rPr>
              <a:t>autoregressive</a:t>
            </a:r>
            <a:r>
              <a:rPr lang="en-US" dirty="0"/>
              <a:t> (AR)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6CCE-43C9-734C-9563-9BABFAB2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2366394"/>
            <a:ext cx="6604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E8B53-BAC0-DD46-A2A0-3B7B4CEA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777" y="2749348"/>
            <a:ext cx="533400" cy="330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33FDF-6A46-F843-A7CF-8DE57647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43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AC09-77F1-254E-A976-E099321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72D9-0944-464D-83CE-6ED1D3700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used for forecasting</a:t>
            </a:r>
          </a:p>
          <a:p>
            <a:r>
              <a:rPr lang="en-US" dirty="0"/>
              <a:t>Predicts future values of the process using a </a:t>
            </a:r>
            <a:r>
              <a:rPr lang="en-US" i="1" dirty="0">
                <a:solidFill>
                  <a:srgbClr val="0432FF"/>
                </a:solidFill>
              </a:rPr>
              <a:t>linear combination </a:t>
            </a:r>
            <a:r>
              <a:rPr lang="en-US" dirty="0"/>
              <a:t>of past observations and white noise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432FF"/>
                </a:solidFill>
              </a:rPr>
              <a:t>variance</a:t>
            </a:r>
            <a:r>
              <a:rPr lang="en-US" dirty="0"/>
              <a:t> of the noise term indicates the quality of the 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71A47-72CB-F842-BBD9-583D506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3086100"/>
            <a:ext cx="4089400" cy="106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C2263-A612-0342-B91D-0A14FE45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71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235F-83B4-114E-ACD5-8DA9D043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3D0C-C451-2C41-8552-F3720A5A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AR model of </a:t>
            </a:r>
            <a:r>
              <a:rPr lang="en-US" i="1" dirty="0">
                <a:solidFill>
                  <a:srgbClr val="0432FF"/>
                </a:solidFill>
              </a:rPr>
              <a:t>both</a:t>
            </a:r>
            <a:r>
              <a:rPr lang="en-US" dirty="0"/>
              <a:t> sequences</a:t>
            </a:r>
          </a:p>
          <a:p>
            <a:pPr lvl="1"/>
            <a:r>
              <a:rPr lang="en-US" dirty="0"/>
              <a:t>Add AR model parameters</a:t>
            </a:r>
          </a:p>
          <a:p>
            <a:pPr lvl="1"/>
            <a:r>
              <a:rPr lang="en-US" dirty="0"/>
              <a:t>Add Noise variance</a:t>
            </a:r>
          </a:p>
          <a:p>
            <a:r>
              <a:rPr lang="en-US" dirty="0"/>
              <a:t>In addition to the AR model parameters we add</a:t>
            </a:r>
          </a:p>
          <a:p>
            <a:pPr lvl="1"/>
            <a:r>
              <a:rPr lang="en-US" dirty="0"/>
              <a:t>The sample </a:t>
            </a:r>
            <a:r>
              <a:rPr lang="en-US" i="1" dirty="0">
                <a:solidFill>
                  <a:srgbClr val="0432FF"/>
                </a:solidFill>
              </a:rPr>
              <a:t>mean</a:t>
            </a:r>
            <a:r>
              <a:rPr lang="en-US" dirty="0"/>
              <a:t> and </a:t>
            </a:r>
            <a:r>
              <a:rPr lang="en-US" i="1" dirty="0">
                <a:solidFill>
                  <a:srgbClr val="0432FF"/>
                </a:solidFill>
              </a:rPr>
              <a:t>variance</a:t>
            </a:r>
            <a:r>
              <a:rPr lang="en-US" dirty="0"/>
              <a:t> of </a:t>
            </a:r>
          </a:p>
          <a:p>
            <a:pPr lvl="1"/>
            <a:r>
              <a:rPr lang="en-US" dirty="0"/>
              <a:t>The sample mean and variance of </a:t>
            </a:r>
          </a:p>
          <a:p>
            <a:r>
              <a:rPr lang="en-US" dirty="0"/>
              <a:t>These help </a:t>
            </a:r>
            <a:r>
              <a:rPr lang="en-US" i="1" dirty="0">
                <a:solidFill>
                  <a:srgbClr val="0432FF"/>
                </a:solidFill>
              </a:rPr>
              <a:t>scale </a:t>
            </a:r>
            <a:r>
              <a:rPr lang="en-US" dirty="0"/>
              <a:t>the decision boundary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B7CD2-F94C-7048-911D-BC4B499F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23" y="3134550"/>
            <a:ext cx="6604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0F4D3-6742-6341-A69D-7F70E0E7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023" y="3532844"/>
            <a:ext cx="533400" cy="330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DCC2A-F965-8D48-8171-B227D827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8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113E-8192-9644-97B8-352D333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Multimedia 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B8B58-8449-A844-9D14-0A0A8657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Forensics can provide information about authenticity when the </a:t>
            </a:r>
            <a:r>
              <a:rPr lang="en-US" i="1" dirty="0">
                <a:solidFill>
                  <a:srgbClr val="0432FF"/>
                </a:solidFill>
              </a:rPr>
              <a:t>information source is not trusted</a:t>
            </a:r>
          </a:p>
          <a:p>
            <a:r>
              <a:rPr lang="en-US" dirty="0"/>
              <a:t>Detect traces known as </a:t>
            </a:r>
            <a:r>
              <a:rPr lang="en-US" i="1" dirty="0">
                <a:solidFill>
                  <a:srgbClr val="0432FF"/>
                </a:solidFill>
              </a:rPr>
              <a:t>fingerprints</a:t>
            </a:r>
            <a:r>
              <a:rPr lang="en-US" dirty="0"/>
              <a:t> left by processing and manipulation</a:t>
            </a:r>
          </a:p>
          <a:p>
            <a:pPr lvl="1"/>
            <a:r>
              <a:rPr lang="en-US" dirty="0"/>
              <a:t>Left by the capture process</a:t>
            </a:r>
          </a:p>
          <a:p>
            <a:pPr lvl="1"/>
            <a:r>
              <a:rPr lang="en-US" dirty="0"/>
              <a:t>Introduced by editing operations</a:t>
            </a:r>
          </a:p>
          <a:p>
            <a:endParaRPr lang="en-US" dirty="0"/>
          </a:p>
          <a:p>
            <a:r>
              <a:rPr lang="en-US" dirty="0"/>
              <a:t>Detecting fingerprints left by editing is					     known as </a:t>
            </a:r>
            <a:r>
              <a:rPr lang="en-US" i="1" dirty="0">
                <a:solidFill>
                  <a:srgbClr val="0432FF"/>
                </a:solidFill>
              </a:rPr>
              <a:t>forgery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98BD5-E344-1845-B53D-50B1ED78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20" y="2871122"/>
            <a:ext cx="2097664" cy="2957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9E614-80C2-4341-B1F2-ABF1E181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15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56E1-FBCF-D04B-A94B-5E8D6AA1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Detection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C04C3-864E-B741-B671-4141E8AB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final feature vector </a:t>
            </a:r>
            <a:r>
              <a:rPr lang="en-US" b="1" dirty="0"/>
              <a:t>x </a:t>
            </a:r>
            <a:r>
              <a:rPr lang="en-US" dirty="0"/>
              <a:t>is defined as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76972-6502-B045-81F6-7CB70C48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D720C-74F4-E145-AE1A-E769E0B3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1927679"/>
            <a:ext cx="32258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74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E9DF-4CA1-3D41-B6C2-02494FCC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Classification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D412E-0078-EB4D-9B02-CB9DA051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1E5CB-01FE-BC41-8F5A-9335DC6B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2257513"/>
            <a:ext cx="10072089" cy="2342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E0AB12-FB6E-014B-9B8F-EA34BD0584A3}"/>
              </a:ext>
            </a:extLst>
          </p:cNvPr>
          <p:cNvSpPr/>
          <p:nvPr/>
        </p:nvSpPr>
        <p:spPr>
          <a:xfrm>
            <a:off x="8659583" y="2890154"/>
            <a:ext cx="1360715" cy="9470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43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DE5E-E8BE-604B-8776-81C24435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Classification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18B5-54F0-5C4D-8CE2-EA711EC0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i="1" dirty="0">
                <a:solidFill>
                  <a:srgbClr val="0432FF"/>
                </a:solidFill>
              </a:rPr>
              <a:t>difficult</a:t>
            </a:r>
            <a:r>
              <a:rPr lang="en-US" dirty="0"/>
              <a:t> to build parametric models of each feature</a:t>
            </a:r>
          </a:p>
          <a:p>
            <a:r>
              <a:rPr lang="en-US" dirty="0"/>
              <a:t>Want to make use of all features in aggregate</a:t>
            </a:r>
          </a:p>
          <a:p>
            <a:r>
              <a:rPr lang="en-US" dirty="0"/>
              <a:t>We propose using a </a:t>
            </a:r>
            <a:r>
              <a:rPr lang="en-US" i="1" dirty="0">
                <a:solidFill>
                  <a:srgbClr val="0432FF"/>
                </a:solidFill>
              </a:rPr>
              <a:t>Support Vector Machine </a:t>
            </a:r>
            <a:r>
              <a:rPr lang="en-US" dirty="0"/>
              <a:t>(SVM)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5DBCE-A938-6047-93FD-291C42AE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678" y="2900363"/>
            <a:ext cx="3358643" cy="3276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966DD-7948-414F-B75B-76E166B3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74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BACD-8CC3-674D-B07A-FCE6B464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13BB7-4F6D-2D4B-9C4E-B587729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conducted a </a:t>
            </a:r>
            <a:r>
              <a:rPr lang="en-US" i="1" dirty="0">
                <a:solidFill>
                  <a:srgbClr val="0432FF"/>
                </a:solidFill>
              </a:rPr>
              <a:t>series of experiments </a:t>
            </a:r>
            <a:r>
              <a:rPr lang="en-US" dirty="0"/>
              <a:t>to evaluate</a:t>
            </a:r>
          </a:p>
          <a:p>
            <a:pPr lvl="1"/>
            <a:r>
              <a:rPr lang="en-US" dirty="0"/>
              <a:t>The performance of our proposed prediction error extraction method</a:t>
            </a:r>
          </a:p>
          <a:p>
            <a:pPr lvl="1"/>
            <a:r>
              <a:rPr lang="en-US" dirty="0"/>
              <a:t>The performance of our enhanced feature set</a:t>
            </a:r>
          </a:p>
          <a:p>
            <a:r>
              <a:rPr lang="en-US" dirty="0"/>
              <a:t>We constructed a </a:t>
            </a:r>
            <a:r>
              <a:rPr lang="en-US" i="1" dirty="0">
                <a:solidFill>
                  <a:srgbClr val="0432FF"/>
                </a:solidFill>
              </a:rPr>
              <a:t>labeled</a:t>
            </a:r>
            <a:r>
              <a:rPr lang="en-US" dirty="0"/>
              <a:t> </a:t>
            </a:r>
            <a:r>
              <a:rPr lang="en-US" i="1" dirty="0">
                <a:solidFill>
                  <a:srgbClr val="0432FF"/>
                </a:solidFill>
              </a:rPr>
              <a:t>dataset</a:t>
            </a:r>
          </a:p>
          <a:p>
            <a:r>
              <a:rPr lang="en-US" dirty="0"/>
              <a:t>The dataset was captured using seven camera models</a:t>
            </a:r>
          </a:p>
          <a:p>
            <a:pPr lvl="1"/>
            <a:r>
              <a:rPr lang="en-US" dirty="0"/>
              <a:t>Over 250 videos per camera model</a:t>
            </a:r>
          </a:p>
          <a:p>
            <a:pPr lvl="1"/>
            <a:r>
              <a:rPr lang="en-US" dirty="0"/>
              <a:t>~5 seconds long</a:t>
            </a:r>
          </a:p>
          <a:p>
            <a:pPr lvl="1"/>
            <a:r>
              <a:rPr lang="en-US" dirty="0"/>
              <a:t>Variety of lighting conditions (indoor &amp; outdoor)</a:t>
            </a:r>
          </a:p>
          <a:p>
            <a:pPr lvl="1"/>
            <a:r>
              <a:rPr lang="en-US" dirty="0"/>
              <a:t>Variety of motion and scene content</a:t>
            </a:r>
          </a:p>
          <a:p>
            <a:pPr lvl="1"/>
            <a:r>
              <a:rPr lang="en-US" dirty="0"/>
              <a:t>Variety of GOP structures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8B1E7-6797-0240-8935-FD541392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68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DDB-4314-D841-AC76-68ED5CDE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F02A8-D59C-044E-B6F9-1F045C1A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Total of </a:t>
            </a:r>
            <a:r>
              <a:rPr lang="en-US" i="1" dirty="0">
                <a:solidFill>
                  <a:srgbClr val="0432FF"/>
                </a:solidFill>
              </a:rPr>
              <a:t>5452</a:t>
            </a:r>
            <a:r>
              <a:rPr lang="en-US" dirty="0"/>
              <a:t> videos</a:t>
            </a:r>
          </a:p>
          <a:p>
            <a:r>
              <a:rPr lang="en-US" dirty="0"/>
              <a:t>Google Pixel 1 video captured from 3 devices</a:t>
            </a:r>
          </a:p>
          <a:p>
            <a:r>
              <a:rPr lang="en-US" dirty="0"/>
              <a:t>Kodak </a:t>
            </a:r>
            <a:r>
              <a:rPr lang="en-US" dirty="0" err="1"/>
              <a:t>Ektra</a:t>
            </a:r>
            <a:r>
              <a:rPr lang="en-US" dirty="0"/>
              <a:t> and Nokia 6.1 video captured from 2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69410-D431-4746-BFEC-26DB298F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78" y="1359602"/>
            <a:ext cx="10534222" cy="23206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A01BC-551F-3942-9721-94CCF918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5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3CF5-A64A-0141-A11A-6197C837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(One Camera)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28041-E360-C047-B3A8-CEFD813B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benchmarked using videos from </a:t>
            </a:r>
            <a:r>
              <a:rPr lang="en-US" i="1" dirty="0">
                <a:solidFill>
                  <a:srgbClr val="0432FF"/>
                </a:solidFill>
              </a:rPr>
              <a:t>one camera model </a:t>
            </a:r>
            <a:r>
              <a:rPr lang="en-US" dirty="0"/>
              <a:t>(ASUS </a:t>
            </a:r>
            <a:r>
              <a:rPr lang="en-US" dirty="0" err="1"/>
              <a:t>ZenFone</a:t>
            </a:r>
            <a:r>
              <a:rPr lang="en-US" dirty="0"/>
              <a:t> 3 Laser)</a:t>
            </a:r>
          </a:p>
          <a:p>
            <a:r>
              <a:rPr lang="en-US" dirty="0"/>
              <a:t>Energy based detector</a:t>
            </a:r>
          </a:p>
          <a:p>
            <a:r>
              <a:rPr lang="en-US" dirty="0"/>
              <a:t>Proposed Extraction Method</a:t>
            </a:r>
          </a:p>
          <a:p>
            <a:pPr lvl="1"/>
            <a:r>
              <a:rPr lang="en-US" dirty="0"/>
              <a:t>AUC of 0.99 (</a:t>
            </a:r>
            <a:r>
              <a:rPr lang="en-US" dirty="0" err="1"/>
              <a:t>v.s</a:t>
            </a:r>
            <a:r>
              <a:rPr lang="en-US" dirty="0"/>
              <a:t>. 0.76)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of 0.9 at 5% P</a:t>
            </a:r>
            <a:r>
              <a:rPr lang="en-US" baseline="-25000" dirty="0"/>
              <a:t>FA</a:t>
            </a:r>
            <a:r>
              <a:rPr lang="en-US" dirty="0"/>
              <a:t> (</a:t>
            </a:r>
            <a:r>
              <a:rPr lang="en-US" dirty="0" err="1"/>
              <a:t>v.s</a:t>
            </a:r>
            <a:r>
              <a:rPr lang="en-US" dirty="0"/>
              <a:t>. 0.4)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DBAA2-032D-FB42-BED6-9D4A2220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A31CF6-EA5B-9841-BFDE-42218DB9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7648"/>
            <a:ext cx="5078736" cy="43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46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DD1E-301E-7540-A1DB-51FD3B20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(One Camera)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67B79-8513-E14B-A404-6E3F96E5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trained using videos from </a:t>
            </a:r>
            <a:r>
              <a:rPr lang="en-US" i="1" dirty="0">
                <a:solidFill>
                  <a:srgbClr val="0432FF"/>
                </a:solidFill>
              </a:rPr>
              <a:t>one camera model</a:t>
            </a:r>
          </a:p>
          <a:p>
            <a:pPr lvl="1"/>
            <a:r>
              <a:rPr lang="en-US" dirty="0"/>
              <a:t>75-25 Train-test split</a:t>
            </a:r>
          </a:p>
          <a:p>
            <a:pPr lvl="1"/>
            <a:r>
              <a:rPr lang="en-US" dirty="0"/>
              <a:t>Radial Basis Kernel</a:t>
            </a:r>
          </a:p>
          <a:p>
            <a:pPr lvl="1"/>
            <a:r>
              <a:rPr lang="en-US" dirty="0"/>
              <a:t>AR Model order of 31</a:t>
            </a:r>
          </a:p>
          <a:p>
            <a:r>
              <a:rPr lang="en-US" dirty="0"/>
              <a:t>Effects of Proposed Detector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of 0.95 at 1% P</a:t>
            </a:r>
            <a:r>
              <a:rPr lang="en-US" baseline="-25000" dirty="0"/>
              <a:t>FA</a:t>
            </a:r>
            <a:r>
              <a:rPr lang="en-US" dirty="0"/>
              <a:t> (</a:t>
            </a:r>
            <a:r>
              <a:rPr lang="en-US" dirty="0" err="1"/>
              <a:t>v.s</a:t>
            </a:r>
            <a:r>
              <a:rPr lang="en-US" dirty="0"/>
              <a:t>. 0.8)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A5B22-F026-ED40-8B2A-EA303050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4DCC83-3477-D649-A76C-91ADE139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9266"/>
            <a:ext cx="4859191" cy="43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A949-A3C4-2345-AFF7-B43664A2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(All Cameras)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BC324-B480-B64B-A15A-3E1200650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of detector evaluated using videos from </a:t>
            </a:r>
            <a:r>
              <a:rPr lang="en-US" i="1" dirty="0">
                <a:solidFill>
                  <a:srgbClr val="0432FF"/>
                </a:solidFill>
              </a:rPr>
              <a:t>all camera models</a:t>
            </a:r>
          </a:p>
          <a:p>
            <a:r>
              <a:rPr lang="en-US" dirty="0"/>
              <a:t>Energy Based detector</a:t>
            </a:r>
          </a:p>
          <a:p>
            <a:r>
              <a:rPr lang="en-US" dirty="0"/>
              <a:t>Proposed Extraction Method</a:t>
            </a:r>
          </a:p>
          <a:p>
            <a:pPr lvl="1"/>
            <a:r>
              <a:rPr lang="en-US" dirty="0"/>
              <a:t>AUC of 0.86 (</a:t>
            </a:r>
            <a:r>
              <a:rPr lang="en-US" dirty="0" err="1"/>
              <a:t>v.s</a:t>
            </a:r>
            <a:r>
              <a:rPr lang="en-US" dirty="0"/>
              <a:t>. 0.59)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of 0.5 at 10% P</a:t>
            </a:r>
            <a:r>
              <a:rPr lang="en-US" baseline="-25000" dirty="0"/>
              <a:t>FA</a:t>
            </a:r>
            <a:r>
              <a:rPr lang="en-US" dirty="0"/>
              <a:t> (</a:t>
            </a:r>
            <a:r>
              <a:rPr lang="en-US" dirty="0" err="1"/>
              <a:t>v.s</a:t>
            </a:r>
            <a:r>
              <a:rPr lang="en-US" dirty="0"/>
              <a:t>. 0.15)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B6BD6-594C-7A42-AFBC-BDD14E61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F966D-7FF6-564E-9D76-591513C3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1576"/>
            <a:ext cx="5122120" cy="437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6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5111-7C39-EC44-ABCF-BB33BBF8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</a:t>
            </a:r>
            <a:r>
              <a:rPr lang="en-US"/>
              <a:t>All Cameras)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20521-902E-724C-80E0-11D7F0F61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performance of proposed detector on all videos</a:t>
            </a:r>
          </a:p>
          <a:p>
            <a:r>
              <a:rPr lang="en-US" dirty="0"/>
              <a:t>Extract prediction error using both </a:t>
            </a:r>
            <a:r>
              <a:rPr lang="en-US" i="1" dirty="0">
                <a:solidFill>
                  <a:srgbClr val="0432FF"/>
                </a:solidFill>
              </a:rPr>
              <a:t>original</a:t>
            </a:r>
            <a:r>
              <a:rPr lang="en-US" dirty="0"/>
              <a:t> &amp; </a:t>
            </a:r>
            <a:r>
              <a:rPr lang="en-US" i="1" dirty="0">
                <a:solidFill>
                  <a:srgbClr val="0432FF"/>
                </a:solidFill>
              </a:rPr>
              <a:t>proposed</a:t>
            </a:r>
            <a:r>
              <a:rPr lang="en-US" dirty="0"/>
              <a:t> methods</a:t>
            </a:r>
          </a:p>
          <a:p>
            <a:r>
              <a:rPr lang="en-US" dirty="0"/>
              <a:t>Generate feature vectors</a:t>
            </a:r>
          </a:p>
          <a:p>
            <a:r>
              <a:rPr lang="en-US" dirty="0"/>
              <a:t>SVM trained using videos from </a:t>
            </a:r>
            <a:r>
              <a:rPr lang="en-US" i="1" dirty="0">
                <a:solidFill>
                  <a:srgbClr val="0432FF"/>
                </a:solidFill>
              </a:rPr>
              <a:t>all camera models</a:t>
            </a:r>
          </a:p>
          <a:p>
            <a:pPr lvl="1"/>
            <a:r>
              <a:rPr lang="en-US" dirty="0"/>
              <a:t>75-25 Train-test split</a:t>
            </a:r>
          </a:p>
          <a:p>
            <a:pPr lvl="1"/>
            <a:r>
              <a:rPr lang="en-US" dirty="0"/>
              <a:t>Radial Basis Kernel</a:t>
            </a:r>
          </a:p>
          <a:p>
            <a:pPr lvl="1"/>
            <a:r>
              <a:rPr lang="en-US" dirty="0"/>
              <a:t>AR Model order of 31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206CE-0E3C-AA40-85D8-7D1E3183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53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DD1E-301E-7540-A1DB-51FD3B20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(All Cameras)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93C02-8AF3-3542-A919-C14593EF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6093E-3503-194D-ABAE-1A017928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9" y="1160586"/>
            <a:ext cx="5524501" cy="50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8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F611-A957-1A48-99F6-895355F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Frame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ABE6-6677-2C49-AF21-609BEF8F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deletion occurs when a </a:t>
            </a:r>
            <a:r>
              <a:rPr lang="en-US" i="1" dirty="0">
                <a:solidFill>
                  <a:srgbClr val="0432FF"/>
                </a:solidFill>
              </a:rPr>
              <a:t>frame</a:t>
            </a:r>
            <a:r>
              <a:rPr lang="en-US" dirty="0"/>
              <a:t> or </a:t>
            </a:r>
            <a:r>
              <a:rPr lang="en-US" i="1" dirty="0">
                <a:solidFill>
                  <a:srgbClr val="0432FF"/>
                </a:solidFill>
              </a:rPr>
              <a:t>sequence of frames</a:t>
            </a:r>
            <a:r>
              <a:rPr lang="en-US" dirty="0"/>
              <a:t> are removed from a video</a:t>
            </a:r>
          </a:p>
          <a:p>
            <a:r>
              <a:rPr lang="en-US" dirty="0"/>
              <a:t>Potential effects include:</a:t>
            </a:r>
          </a:p>
          <a:p>
            <a:pPr lvl="1"/>
            <a:r>
              <a:rPr lang="en-US" dirty="0"/>
              <a:t>Removing the </a:t>
            </a:r>
            <a:r>
              <a:rPr lang="en-US" i="1" dirty="0">
                <a:solidFill>
                  <a:srgbClr val="0432FF"/>
                </a:solidFill>
              </a:rPr>
              <a:t>context</a:t>
            </a:r>
          </a:p>
          <a:p>
            <a:pPr lvl="1"/>
            <a:r>
              <a:rPr lang="en-US" dirty="0"/>
              <a:t>Removing the presence of objects</a:t>
            </a:r>
          </a:p>
          <a:p>
            <a:r>
              <a:rPr lang="en-US" i="1" dirty="0"/>
              <a:t>Often </a:t>
            </a:r>
            <a:r>
              <a:rPr lang="en-US" i="1" dirty="0">
                <a:solidFill>
                  <a:srgbClr val="0432FF"/>
                </a:solidFill>
              </a:rPr>
              <a:t>visually undetectable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B0D6E-797F-FB45-B805-0619D7AC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54" y="4590785"/>
            <a:ext cx="11003692" cy="9076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F6D82-D46D-BD49-826E-EF38FF8F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0BB9-687A-0F4C-AB57-C0315FE6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(Summary)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E6E50-774F-3942-A236-35C9E7BE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fingerprint + detector </a:t>
            </a:r>
            <a:r>
              <a:rPr lang="en-US" i="1" dirty="0">
                <a:solidFill>
                  <a:srgbClr val="0432FF"/>
                </a:solidFill>
              </a:rPr>
              <a:t>fail</a:t>
            </a:r>
            <a:r>
              <a:rPr lang="en-US" dirty="0"/>
              <a:t> on diverse dataset</a:t>
            </a:r>
          </a:p>
          <a:p>
            <a:r>
              <a:rPr lang="en-US" dirty="0"/>
              <a:t>Both proposed fingerprint &amp; detector increase performance</a:t>
            </a:r>
          </a:p>
          <a:p>
            <a:r>
              <a:rPr lang="en-US" dirty="0"/>
              <a:t>Proposed fingerprint + detector yield </a:t>
            </a:r>
            <a:r>
              <a:rPr lang="en-US" i="1" dirty="0">
                <a:solidFill>
                  <a:srgbClr val="0432FF"/>
                </a:solidFill>
              </a:rPr>
              <a:t>best</a:t>
            </a:r>
            <a:r>
              <a:rPr lang="en-US" dirty="0"/>
              <a:t> performance</a:t>
            </a:r>
          </a:p>
          <a:p>
            <a:pPr lvl="1"/>
            <a:r>
              <a:rPr lang="en-US" dirty="0"/>
              <a:t>AUC of 0.9 (</a:t>
            </a:r>
            <a:r>
              <a:rPr lang="en-US" dirty="0" err="1"/>
              <a:t>v.s</a:t>
            </a:r>
            <a:r>
              <a:rPr lang="en-US" dirty="0"/>
              <a:t>. 0.59)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of </a:t>
            </a:r>
            <a:r>
              <a:rPr lang="en-US" i="1" dirty="0">
                <a:solidFill>
                  <a:srgbClr val="0432FF"/>
                </a:solidFill>
              </a:rPr>
              <a:t>0.6</a:t>
            </a:r>
            <a:r>
              <a:rPr lang="en-US" dirty="0"/>
              <a:t> at 5% P</a:t>
            </a:r>
            <a:r>
              <a:rPr lang="en-US" baseline="-25000" dirty="0"/>
              <a:t>FA</a:t>
            </a:r>
            <a:r>
              <a:rPr lang="en-US" dirty="0"/>
              <a:t> (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i="1" dirty="0">
                <a:solidFill>
                  <a:srgbClr val="0432FF"/>
                </a:solidFill>
              </a:rPr>
              <a:t>0.05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E0A9E-B423-494F-ABBF-07941D2C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13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DF6A-88CE-0148-AF86-908C8877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D21A5-D206-624A-974F-A1AE282F9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Detector considered under </a:t>
            </a:r>
            <a:r>
              <a:rPr lang="en-US" i="1" dirty="0">
                <a:solidFill>
                  <a:srgbClr val="0432FF"/>
                </a:solidFill>
              </a:rPr>
              <a:t>limited</a:t>
            </a:r>
            <a:r>
              <a:rPr lang="en-US" dirty="0"/>
              <a:t> </a:t>
            </a:r>
            <a:r>
              <a:rPr lang="en-US" i="1" dirty="0">
                <a:solidFill>
                  <a:srgbClr val="0432FF"/>
                </a:solidFill>
              </a:rPr>
              <a:t>scenario</a:t>
            </a:r>
          </a:p>
          <a:p>
            <a:r>
              <a:rPr lang="en-US" dirty="0"/>
              <a:t>Plainly recompressed videos exhibit </a:t>
            </a:r>
            <a:r>
              <a:rPr lang="en-US" i="1" dirty="0">
                <a:solidFill>
                  <a:srgbClr val="0432FF"/>
                </a:solidFill>
              </a:rPr>
              <a:t>similar fingerprints</a:t>
            </a:r>
          </a:p>
          <a:p>
            <a:r>
              <a:rPr lang="en-US" dirty="0"/>
              <a:t>Given a feature vector </a:t>
            </a:r>
            <a:r>
              <a:rPr lang="en-US" b="1" dirty="0"/>
              <a:t>x</a:t>
            </a:r>
            <a:r>
              <a:rPr lang="en-US" dirty="0"/>
              <a:t> was found to have frame deletion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652D8-E677-5C4A-AF6B-E805848D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3190432"/>
            <a:ext cx="7683500" cy="876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63507-D2D9-124D-B839-8170933A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19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9909D3-DBA6-BF47-AC67-F038D6B7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82" y="1785251"/>
            <a:ext cx="5075116" cy="38063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774AD-E309-614C-BD3A-BAB1F5814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Additional 257 plainly recompressed videos created</a:t>
            </a:r>
          </a:p>
          <a:p>
            <a:pPr lvl="1"/>
            <a:r>
              <a:rPr lang="en-US" dirty="0"/>
              <a:t>Using ASUS </a:t>
            </a:r>
            <a:r>
              <a:rPr lang="en-US" dirty="0" err="1"/>
              <a:t>ZenFone</a:t>
            </a:r>
            <a:r>
              <a:rPr lang="en-US" dirty="0"/>
              <a:t> 3</a:t>
            </a:r>
          </a:p>
          <a:p>
            <a:r>
              <a:rPr lang="en-US" dirty="0"/>
              <a:t>Used Proposed fingerprint + detector </a:t>
            </a:r>
          </a:p>
          <a:p>
            <a:r>
              <a:rPr lang="en-US" dirty="0"/>
              <a:t>Plotted </a:t>
            </a:r>
            <a:r>
              <a:rPr lang="en-US" i="1" dirty="0">
                <a:solidFill>
                  <a:srgbClr val="0432FF"/>
                </a:solidFill>
              </a:rPr>
              <a:t>confusion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Altered videos </a:t>
            </a:r>
            <a:r>
              <a:rPr lang="en-US" i="1" dirty="0">
                <a:solidFill>
                  <a:srgbClr val="0432FF"/>
                </a:solidFill>
              </a:rPr>
              <a:t>confused</a:t>
            </a:r>
            <a:r>
              <a:rPr lang="en-US" dirty="0"/>
              <a:t> for recompressed videos</a:t>
            </a:r>
          </a:p>
          <a:p>
            <a:pPr marL="0" indent="0">
              <a:buNone/>
            </a:pPr>
            <a:endParaRPr lang="en-US" i="1" dirty="0">
              <a:solidFill>
                <a:srgbClr val="0432FF"/>
              </a:solidFill>
            </a:endParaRPr>
          </a:p>
          <a:p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64D4A-8D7B-5947-B300-BABC50D5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A9767-C857-EE49-A905-731DDDCF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99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2927B-7EE7-424D-B83A-C4ADE2A6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44" y="1783053"/>
            <a:ext cx="5168899" cy="3876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CEFCC-CAF6-744B-B52F-B04DAFC1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1966-39C4-5C46-8B00-EAD32294D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alter system to improve accuracy</a:t>
            </a:r>
          </a:p>
          <a:p>
            <a:r>
              <a:rPr lang="en-US" dirty="0"/>
              <a:t>Input observations scaled</a:t>
            </a:r>
          </a:p>
          <a:p>
            <a:pPr lvl="1"/>
            <a:r>
              <a:rPr lang="en-US" dirty="0"/>
              <a:t>Zero mean</a:t>
            </a:r>
          </a:p>
          <a:p>
            <a:pPr lvl="1"/>
            <a:r>
              <a:rPr lang="en-US" dirty="0"/>
              <a:t>Unit Variance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Frame deletion features can provide						    some </a:t>
            </a:r>
            <a:r>
              <a:rPr lang="en-US" i="1" dirty="0">
                <a:solidFill>
                  <a:srgbClr val="0432FF"/>
                </a:solidFill>
              </a:rPr>
              <a:t>differentiation</a:t>
            </a:r>
          </a:p>
          <a:p>
            <a:r>
              <a:rPr lang="en-US" dirty="0"/>
              <a:t>Incorporating additional solutions is </a:t>
            </a:r>
            <a:r>
              <a:rPr lang="en-US" i="1" dirty="0">
                <a:solidFill>
                  <a:srgbClr val="0432FF"/>
                </a:solidFill>
              </a:rPr>
              <a:t>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70105-BCC9-9948-B941-2C821F3C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46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18FA-D5FC-1342-A552-9D3BC479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6FE7-3C07-AD40-8FB7-5521EFE5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frame deletion fingerprints </a:t>
            </a:r>
            <a:r>
              <a:rPr lang="en-US" i="1" dirty="0">
                <a:solidFill>
                  <a:srgbClr val="0432FF"/>
                </a:solidFill>
              </a:rPr>
              <a:t>not expressed </a:t>
            </a:r>
            <a:r>
              <a:rPr lang="en-US" dirty="0"/>
              <a:t>in H.264 video</a:t>
            </a:r>
          </a:p>
          <a:p>
            <a:r>
              <a:rPr lang="en-US" dirty="0"/>
              <a:t>Proposed new methodology for H.264</a:t>
            </a:r>
          </a:p>
          <a:p>
            <a:pPr lvl="1"/>
            <a:r>
              <a:rPr lang="en-US" dirty="0"/>
              <a:t>New fingerprint extraction technique</a:t>
            </a:r>
          </a:p>
          <a:p>
            <a:pPr lvl="1"/>
            <a:r>
              <a:rPr lang="en-US" dirty="0"/>
              <a:t>New Classification Framework</a:t>
            </a:r>
          </a:p>
          <a:p>
            <a:r>
              <a:rPr lang="en-US" dirty="0"/>
              <a:t>Evaluated new methods</a:t>
            </a:r>
          </a:p>
          <a:p>
            <a:pPr lvl="1"/>
            <a:r>
              <a:rPr lang="en-US" dirty="0"/>
              <a:t>ROC area </a:t>
            </a:r>
            <a:r>
              <a:rPr lang="en-US" i="1" dirty="0"/>
              <a:t>increased</a:t>
            </a:r>
            <a:r>
              <a:rPr lang="en-US" dirty="0"/>
              <a:t> by </a:t>
            </a:r>
            <a:r>
              <a:rPr lang="en-US" i="1" dirty="0">
                <a:solidFill>
                  <a:srgbClr val="0432FF"/>
                </a:solidFill>
              </a:rPr>
              <a:t>0.31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D</a:t>
            </a:r>
            <a:r>
              <a:rPr lang="en-US" dirty="0"/>
              <a:t> increased by </a:t>
            </a:r>
            <a:r>
              <a:rPr lang="en-US" i="1" dirty="0">
                <a:solidFill>
                  <a:srgbClr val="0432FF"/>
                </a:solidFill>
              </a:rPr>
              <a:t>0.55</a:t>
            </a:r>
            <a:r>
              <a:rPr lang="en-US" dirty="0"/>
              <a:t> at 5% P</a:t>
            </a:r>
            <a:r>
              <a:rPr lang="en-US" baseline="-25000" dirty="0"/>
              <a:t>FA</a:t>
            </a:r>
            <a:endParaRPr lang="en-US" dirty="0"/>
          </a:p>
          <a:p>
            <a:r>
              <a:rPr lang="en-US" dirty="0"/>
              <a:t>Noted system limitations, potential solutions,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41B8B-18C5-AB41-B467-A2FFEE06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87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773" y="658282"/>
            <a:ext cx="9606455" cy="2387600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A New Approach to Detecting Frame Deletion in H.264 Encoded Digital Video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38253"/>
            <a:ext cx="9144000" cy="224648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800" b="1" i="1" dirty="0"/>
              <a:t>Hunter Kippen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Advisor: Dr. Matthew </a:t>
            </a:r>
            <a:r>
              <a:rPr lang="en-US" sz="2600" dirty="0" err="1"/>
              <a:t>Stamm</a:t>
            </a:r>
            <a:endParaRPr lang="en-US" sz="2600" dirty="0"/>
          </a:p>
          <a:p>
            <a:pPr>
              <a:spcBef>
                <a:spcPts val="400"/>
              </a:spcBef>
            </a:pPr>
            <a:r>
              <a:rPr lang="en-US" sz="2600" dirty="0"/>
              <a:t>Drexel University</a:t>
            </a:r>
          </a:p>
          <a:p>
            <a:pPr>
              <a:spcBef>
                <a:spcPts val="4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600" dirty="0"/>
              <a:t>hmk64@drexel.edu</a:t>
            </a:r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9AD3-967B-094C-9BA3-75E0F82D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656" y="4950429"/>
            <a:ext cx="2497165" cy="99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97DA1-E35F-1246-B644-1D2550B0E4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8" y="5105907"/>
            <a:ext cx="2712071" cy="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9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D2FE-21FE-5A45-9F5B-695127CB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Compression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58BC-7A7B-9D44-AF2F-AE9F185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Subsequent video frames are similar</a:t>
            </a:r>
          </a:p>
          <a:p>
            <a:r>
              <a:rPr lang="en-US" dirty="0"/>
              <a:t>Can </a:t>
            </a:r>
            <a:r>
              <a:rPr lang="en-US" i="1" dirty="0">
                <a:solidFill>
                  <a:srgbClr val="0432FF"/>
                </a:solidFill>
              </a:rPr>
              <a:t>predict</a:t>
            </a:r>
            <a:r>
              <a:rPr lang="en-US" dirty="0"/>
              <a:t> the content of the current frame from a previous frame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Encoder stores </a:t>
            </a:r>
            <a:r>
              <a:rPr lang="en-US" i="1" dirty="0">
                <a:solidFill>
                  <a:srgbClr val="0432FF"/>
                </a:solidFill>
              </a:rPr>
              <a:t>motion vectors</a:t>
            </a:r>
            <a:r>
              <a:rPr lang="en-US" dirty="0"/>
              <a:t> and </a:t>
            </a:r>
            <a:r>
              <a:rPr lang="en-US" i="1" dirty="0">
                <a:solidFill>
                  <a:srgbClr val="0432FF"/>
                </a:solidFill>
              </a:rPr>
              <a:t>error residuals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2DED5-F1AE-D749-992E-6B2CBD3F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21" y="2445680"/>
            <a:ext cx="8300358" cy="27696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5F0C3-721B-9B48-AB2E-9F9954C7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1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6BB1-D210-F447-978F-866D2F29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of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5B32-1962-6743-9D8D-3A2A2221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Frames are separated into </a:t>
            </a:r>
            <a:r>
              <a:rPr lang="en-US" i="1" dirty="0">
                <a:solidFill>
                  <a:srgbClr val="0432FF"/>
                </a:solidFill>
              </a:rPr>
              <a:t>Groups of Pictures</a:t>
            </a:r>
            <a:r>
              <a:rPr lang="en-US" dirty="0"/>
              <a:t> (GOP)</a:t>
            </a:r>
          </a:p>
          <a:p>
            <a:pPr lvl="1"/>
            <a:r>
              <a:rPr lang="en-US" dirty="0"/>
              <a:t>Prediction occurs only </a:t>
            </a:r>
            <a:r>
              <a:rPr lang="en-US" i="1" dirty="0"/>
              <a:t>within </a:t>
            </a:r>
            <a:r>
              <a:rPr lang="en-US" dirty="0"/>
              <a:t>each GOP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Each GOP contains three frame types</a:t>
            </a:r>
          </a:p>
          <a:p>
            <a:pPr lvl="1"/>
            <a:r>
              <a:rPr lang="en-US" dirty="0"/>
              <a:t>Intra-frames (I-frames)</a:t>
            </a:r>
          </a:p>
          <a:p>
            <a:pPr lvl="1"/>
            <a:r>
              <a:rPr lang="en-US" dirty="0"/>
              <a:t>Predicted-frames (P-frames)</a:t>
            </a:r>
          </a:p>
          <a:p>
            <a:pPr lvl="1"/>
            <a:r>
              <a:rPr lang="en-US" dirty="0"/>
              <a:t>Bidirectional-frames (B-frames)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9A34-7452-9742-86C5-F99F8099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64" y="2115539"/>
            <a:ext cx="6818272" cy="21182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6D824-CD05-3A4A-8971-89C72BC3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3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380B4-791F-914C-ACA4-0D17CDAAE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0" b="5179"/>
          <a:stretch/>
        </p:blipFill>
        <p:spPr>
          <a:xfrm>
            <a:off x="2492935" y="3280113"/>
            <a:ext cx="7206130" cy="289685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EE6714-E6C3-1440-8711-A01AAF66BB0D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 deletion affects P-frame prediction error</a:t>
            </a:r>
          </a:p>
          <a:p>
            <a:pPr lvl="1"/>
            <a:r>
              <a:rPr lang="en-US" dirty="0"/>
              <a:t>Frames predicted within same GOP have less prediction error</a:t>
            </a:r>
          </a:p>
          <a:p>
            <a:pPr lvl="1"/>
            <a:r>
              <a:rPr lang="en-US" dirty="0"/>
              <a:t>Frames predicted </a:t>
            </a:r>
            <a:r>
              <a:rPr lang="en-US" i="1" dirty="0"/>
              <a:t>across</a:t>
            </a:r>
            <a:r>
              <a:rPr lang="en-US" dirty="0"/>
              <a:t> old GOPs have </a:t>
            </a:r>
            <a:r>
              <a:rPr lang="en-US" i="1" dirty="0"/>
              <a:t>greater</a:t>
            </a:r>
            <a:r>
              <a:rPr lang="en-US" dirty="0"/>
              <a:t> prediction error</a:t>
            </a:r>
          </a:p>
          <a:p>
            <a:r>
              <a:rPr lang="en-US" dirty="0"/>
              <a:t>Frame deletion and addition introduces a </a:t>
            </a:r>
            <a:r>
              <a:rPr lang="en-US" i="1" dirty="0">
                <a:solidFill>
                  <a:srgbClr val="0432FF"/>
                </a:solidFill>
              </a:rPr>
              <a:t>temporal fingerprint    </a:t>
            </a:r>
            <a:r>
              <a:rPr lang="en-US" dirty="0"/>
              <a:t>[Wang &amp; Farid 2006]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41B62-CDD6-654E-9EEB-EC7D8D55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Deletion Fingerprints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2D0E5-347F-EB4D-9AE6-A16BD51B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7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8FED-2F2A-854F-949A-5026C439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Deletion Fingerprints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684F-060F-BE4F-B0DB-3F9DBC38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P-frame error signal as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Temporal fingerprint results in a pattern of </a:t>
            </a:r>
            <a:r>
              <a:rPr lang="en-US" i="1" dirty="0">
                <a:solidFill>
                  <a:srgbClr val="0432FF"/>
                </a:solidFill>
              </a:rPr>
              <a:t>increased</a:t>
            </a:r>
            <a:r>
              <a:rPr lang="en-US" dirty="0"/>
              <a:t>          values</a:t>
            </a:r>
          </a:p>
          <a:p>
            <a:r>
              <a:rPr lang="en-US" dirty="0"/>
              <a:t>Can </a:t>
            </a:r>
            <a:r>
              <a:rPr lang="en-US" i="1" dirty="0">
                <a:solidFill>
                  <a:srgbClr val="0432FF"/>
                </a:solidFill>
              </a:rPr>
              <a:t>visually inspect </a:t>
            </a:r>
            <a:r>
              <a:rPr lang="en-US" dirty="0"/>
              <a:t>the DFT of the P-frame error signal to detect frame deletion [Wang &amp; Farid 2006]</a:t>
            </a:r>
          </a:p>
          <a:p>
            <a:r>
              <a:rPr lang="en-US" dirty="0"/>
              <a:t>Visual inspection is prone to human error</a:t>
            </a:r>
          </a:p>
          <a:p>
            <a:pPr lvl="1"/>
            <a:r>
              <a:rPr lang="en-US" dirty="0"/>
              <a:t>Not feasible for large scale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038B0-4BA0-6043-802F-AF76EF8F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128" y="1177561"/>
            <a:ext cx="4203700" cy="96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A3817-3949-CD4E-80E0-447B047E68FE}"/>
              </a:ext>
            </a:extLst>
          </p:cNvPr>
          <p:cNvSpPr txBox="1"/>
          <p:nvPr/>
        </p:nvSpPr>
        <p:spPr>
          <a:xfrm>
            <a:off x="5176351" y="2149096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P-frame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39E1B-1DB4-E443-957C-FAAC436DBAD9}"/>
              </a:ext>
            </a:extLst>
          </p:cNvPr>
          <p:cNvSpPr txBox="1"/>
          <p:nvPr/>
        </p:nvSpPr>
        <p:spPr>
          <a:xfrm>
            <a:off x="9324578" y="2149096"/>
            <a:ext cx="16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80CBC1-5F28-2C44-83CF-765C544ADC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17356" y="1813812"/>
            <a:ext cx="0" cy="335284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ED0E82-3E6C-6842-B4AA-CBCC802272B6}"/>
              </a:ext>
            </a:extLst>
          </p:cNvPr>
          <p:cNvCxnSpPr>
            <a:cxnSpLocks/>
          </p:cNvCxnSpPr>
          <p:nvPr/>
        </p:nvCxnSpPr>
        <p:spPr>
          <a:xfrm flipH="1" flipV="1">
            <a:off x="8844197" y="1813813"/>
            <a:ext cx="480381" cy="519949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26928EC-A8A4-C545-AA14-34C735B1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35" y="2947581"/>
            <a:ext cx="609600" cy="381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6C09C1-5BDD-314B-B7CE-260A5BF5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9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DF61-D84F-B643-BFB9-808500E7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FA5D-DE00-B049-B984-65E0872F1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detection methods were formulated for detecting frame deletion [</a:t>
            </a:r>
            <a:r>
              <a:rPr lang="en-US" dirty="0" err="1"/>
              <a:t>Stamm</a:t>
            </a:r>
            <a:r>
              <a:rPr lang="en-US" dirty="0"/>
              <a:t> et al. 2012]</a:t>
            </a:r>
          </a:p>
          <a:p>
            <a:r>
              <a:rPr lang="en-US" dirty="0"/>
              <a:t>Model prediction error sequence for video with frame deletion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Detection formulated as a hypothesis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9B89-608F-DA4F-AD1F-F549624C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048000"/>
            <a:ext cx="46228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24BAE-FE06-0B44-87A4-69164593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0" y="4571298"/>
            <a:ext cx="6083300" cy="1092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0446D-E93E-4A46-B8CF-14AA93DE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BDEFB7E-E985-B340-B384-0CE0E85F6ED7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5666</TotalTime>
  <Words>1405</Words>
  <Application>Microsoft Macintosh PowerPoint</Application>
  <PresentationFormat>Widescreen</PresentationFormat>
  <Paragraphs>362</Paragraphs>
  <Slides>45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A New Approach to Detecting Frame Deletion in H.264 Encoded Digital Video</vt:lpstr>
      <vt:lpstr>Video Tampering</vt:lpstr>
      <vt:lpstr>Multimedia Forensics</vt:lpstr>
      <vt:lpstr>Video Frame Deletion</vt:lpstr>
      <vt:lpstr>Video Compression Overview</vt:lpstr>
      <vt:lpstr>Group of Pictures</vt:lpstr>
      <vt:lpstr>Frame Deletion Fingerprints</vt:lpstr>
      <vt:lpstr>Frame Deletion Fingerprints</vt:lpstr>
      <vt:lpstr>Automatic Detection</vt:lpstr>
      <vt:lpstr>Automatic Detection</vt:lpstr>
      <vt:lpstr>Automatic Detection</vt:lpstr>
      <vt:lpstr>Automatic Detection</vt:lpstr>
      <vt:lpstr>Preliminary Experiment</vt:lpstr>
      <vt:lpstr>Preliminary Experiment</vt:lpstr>
      <vt:lpstr>General Frame Deletion Detection Approach</vt:lpstr>
      <vt:lpstr>General Frame Deletion Detection Approach</vt:lpstr>
      <vt:lpstr>Assumptions</vt:lpstr>
      <vt:lpstr>Assumptions</vt:lpstr>
      <vt:lpstr>Proposed Prediction Error Extraction Method</vt:lpstr>
      <vt:lpstr>Proposed Prediction Error Extraction Method</vt:lpstr>
      <vt:lpstr>Proposed Prediction Error Extraction Method</vt:lpstr>
      <vt:lpstr>Proposed Prediction Error Extraction Method</vt:lpstr>
      <vt:lpstr>Proposed Prediction Error Extraction Method</vt:lpstr>
      <vt:lpstr>New Detection Features</vt:lpstr>
      <vt:lpstr>New Detection Features</vt:lpstr>
      <vt:lpstr>New Detection Features</vt:lpstr>
      <vt:lpstr>New Detection Features</vt:lpstr>
      <vt:lpstr>AR Models</vt:lpstr>
      <vt:lpstr>New Detection Features</vt:lpstr>
      <vt:lpstr>New Detection Features</vt:lpstr>
      <vt:lpstr>Proposed Classification Method</vt:lpstr>
      <vt:lpstr>Proposed Classification Method</vt:lpstr>
      <vt:lpstr>Experimental Results</vt:lpstr>
      <vt:lpstr>Dataset</vt:lpstr>
      <vt:lpstr>Experimental Results (One Camera)</vt:lpstr>
      <vt:lpstr>Experimental Results (One Camera)</vt:lpstr>
      <vt:lpstr>Experimental Results (All Cameras)</vt:lpstr>
      <vt:lpstr>Experimental Results (All Cameras)</vt:lpstr>
      <vt:lpstr>Experimental Results (All Cameras)</vt:lpstr>
      <vt:lpstr>Experimental Results (Summary)</vt:lpstr>
      <vt:lpstr>Limitations</vt:lpstr>
      <vt:lpstr>Limitations</vt:lpstr>
      <vt:lpstr>Limitations</vt:lpstr>
      <vt:lpstr>Conclusion</vt:lpstr>
      <vt:lpstr>A New Approach to Detecting Frame Deletion in H.264 Encoded Digital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DARPA PI Meeting GAN Slides</dc:title>
  <dc:creator>Matthew Stamm</dc:creator>
  <cp:lastModifiedBy>Kippen,Hunter</cp:lastModifiedBy>
  <cp:revision>179</cp:revision>
  <dcterms:created xsi:type="dcterms:W3CDTF">2018-01-11T04:40:40Z</dcterms:created>
  <dcterms:modified xsi:type="dcterms:W3CDTF">2019-05-30T23:35:15Z</dcterms:modified>
</cp:coreProperties>
</file>